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74" r:id="rId6"/>
    <p:sldId id="261" r:id="rId7"/>
    <p:sldId id="275" r:id="rId8"/>
    <p:sldId id="272" r:id="rId9"/>
    <p:sldId id="273" r:id="rId10"/>
    <p:sldId id="277" r:id="rId11"/>
    <p:sldId id="264" r:id="rId12"/>
    <p:sldId id="267" r:id="rId13"/>
    <p:sldId id="266" r:id="rId14"/>
    <p:sldId id="268" r:id="rId15"/>
    <p:sldId id="263" r:id="rId16"/>
    <p:sldId id="269" r:id="rId17"/>
    <p:sldId id="270" r:id="rId18"/>
    <p:sldId id="271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3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4" d="100"/>
        <a:sy n="184" d="100"/>
      </p:scale>
      <p:origin x="0" y="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303A9-2903-C940-9EA7-2DF9422EB5CE}" type="datetimeFigureOut">
              <a:rPr lang="en-US" smtClean="0"/>
              <a:t>6/13/11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E31C1-9EC3-FE49-BFDA-3D759977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1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(6/13/11 07:22) -----</a:t>
            </a:r>
          </a:p>
          <a:p>
            <a:r>
              <a:rPr lang="en-US"/>
              <a:t>Asking questions is costly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9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(6/13/11 07:22) -----</a:t>
            </a:r>
          </a:p>
          <a:p>
            <a:r>
              <a:rPr lang="en-US"/>
              <a:t>change figure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03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940469-6341-F94E-9F69-1A97F008A25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86153" y="289719"/>
            <a:ext cx="3485696" cy="4714875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5298281"/>
            <a:ext cx="6286500" cy="377229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The agent has an incomplete environment model to perform actions, but its knowledge is incomplete.</a:t>
            </a:r>
          </a:p>
          <a:p>
            <a:pPr eaLnBrk="1" hangingPunct="1">
              <a:defRPr/>
            </a:pPr>
            <a:r>
              <a:rPr lang="en-US" dirty="0" smtClean="0"/>
              <a:t>It interacts with the environment and the domain expert to enhance its knowledge.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We create a system in which an agent can learn about its incomplete actions and work to achieve its goals</a:t>
            </a:r>
            <a:r>
              <a:rPr lang="en-US" dirty="0"/>
              <a:t>:</a:t>
            </a:r>
            <a:endParaRPr lang="en-US" dirty="0" smtClean="0"/>
          </a:p>
          <a:p>
            <a:pPr marL="171450" indent="-171450" eaLnBrk="1" hangingPunct="1">
              <a:buFont typeface="Arial"/>
              <a:buChar char="•"/>
              <a:defRPr/>
            </a:pPr>
            <a:r>
              <a:rPr lang="en-US" dirty="0" smtClean="0"/>
              <a:t>The agent knows its actions</a:t>
            </a:r>
            <a:r>
              <a:rPr lang="ja-JP" altLang="en-US" dirty="0" smtClean="0">
                <a:latin typeface="Arial"/>
              </a:rPr>
              <a:t>’</a:t>
            </a:r>
            <a:r>
              <a:rPr lang="en-US" dirty="0" smtClean="0"/>
              <a:t> possible preconditions/effects. </a:t>
            </a:r>
          </a:p>
          <a:p>
            <a:pPr marL="171450" indent="-171450" eaLnBrk="1" hangingPunct="1">
              <a:buFont typeface="Arial"/>
              <a:buChar char="•"/>
              <a:defRPr/>
            </a:pPr>
            <a:r>
              <a:rPr lang="en-US" dirty="0" smtClean="0"/>
              <a:t>A simulator has converted the agent</a:t>
            </a:r>
            <a:r>
              <a:rPr lang="ja-JP" altLang="en-US" dirty="0" smtClean="0">
                <a:latin typeface="Arial"/>
              </a:rPr>
              <a:t>’</a:t>
            </a:r>
            <a:r>
              <a:rPr lang="en-US" dirty="0" smtClean="0"/>
              <a:t>s incomplete actions to complete actions by some designated percentage over all the agent</a:t>
            </a:r>
            <a:r>
              <a:rPr lang="ja-JP" altLang="en-US" dirty="0" smtClean="0">
                <a:latin typeface="Arial"/>
              </a:rPr>
              <a:t>’</a:t>
            </a:r>
            <a:r>
              <a:rPr lang="en-US" dirty="0" smtClean="0"/>
              <a:t>s actions</a:t>
            </a:r>
            <a:r>
              <a:rPr lang="ja-JP" altLang="en-US" dirty="0" smtClean="0">
                <a:latin typeface="Arial"/>
              </a:rPr>
              <a:t>’</a:t>
            </a:r>
            <a:r>
              <a:rPr lang="en-US" dirty="0" smtClean="0"/>
              <a:t> possible pre</a:t>
            </a:r>
            <a:r>
              <a:rPr lang="ja-JP" altLang="en-US" dirty="0" smtClean="0">
                <a:latin typeface="Arial"/>
              </a:rPr>
              <a:t>’</a:t>
            </a:r>
            <a:r>
              <a:rPr lang="en-US" dirty="0" smtClean="0"/>
              <a:t>s/effects. This master list of complete actions is referenced:</a:t>
            </a:r>
          </a:p>
          <a:p>
            <a:pPr marL="628650" lvl="1" indent="-171450" eaLnBrk="1" hangingPunct="1">
              <a:buFont typeface="Arial"/>
              <a:buChar char="•"/>
              <a:defRPr/>
            </a:pPr>
            <a:r>
              <a:rPr lang="en-US" dirty="0" smtClean="0"/>
              <a:t>By the domain expert when it is asked a question by the agent. </a:t>
            </a:r>
          </a:p>
          <a:p>
            <a:pPr marL="628650" lvl="1" indent="-171450" eaLnBrk="1" hangingPunct="1">
              <a:buFont typeface="Arial"/>
              <a:buChar char="•"/>
              <a:defRPr/>
            </a:pPr>
            <a:r>
              <a:rPr lang="en-US" dirty="0" smtClean="0"/>
              <a:t>When an action is applied (during run-time) to any environment state.</a:t>
            </a:r>
          </a:p>
          <a:p>
            <a:pPr lvl="1"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(6/13/11 07:22) -----</a:t>
            </a:r>
          </a:p>
          <a:p>
            <a:r>
              <a:rPr lang="en-US"/>
              <a:t>Need to lead in to types of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6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(6/13/11 07:22) -----</a:t>
            </a:r>
          </a:p>
          <a:p>
            <a:r>
              <a:rPr lang="en-US"/>
              <a:t>Need formula for 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7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(6/13/11 07:22) -----</a:t>
            </a:r>
          </a:p>
          <a:p>
            <a:r>
              <a:rPr lang="en-US"/>
              <a:t>Need a better transition into this slide.  Why should I care about reactive learning? Fix formula after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Default increases success but scales</a:t>
            </a:r>
            <a:r>
              <a:rPr lang="en-US" baseline="0" dirty="0" smtClean="0"/>
              <a:t> worse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Passive fails a lot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Proactive</a:t>
            </a:r>
            <a:r>
              <a:rPr lang="en-US" baseline="0" dirty="0" smtClean="0"/>
              <a:t> asks lots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31C1-9EC3-FE49-BFDA-3D759977B4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2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324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566BF229-88A6-9747-8A0E-1CCDD4BC9B04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3246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10200" y="6324600"/>
            <a:ext cx="1371600" cy="365125"/>
          </a:xfrm>
        </p:spPr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09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1B0249-1CE4-6C4D-9F92-0FB4CC6FF090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4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A3B699-BCC6-8E47-BD5B-A67BBA72E8A3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854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4544"/>
            <a:ext cx="822902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489" y="1599640"/>
            <a:ext cx="4045238" cy="4527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273" y="1599640"/>
            <a:ext cx="4045239" cy="4527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F1370-7511-C544-AEC1-2F518BDEF9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5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B43718-1160-6E45-A28A-2383F546EC0A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2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AC2D09-358C-E547-9FCF-8C5618CC3119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6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7A8BB2-75C4-DB4B-B691-F226F05FC10F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9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7926FB-E6D0-D54F-AC62-C96D00F1EF84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0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D8D82-EF96-D44A-AE69-0F13EA641496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6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2C6B67-796A-EB46-B25B-3718DC7D2E54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3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05469FE-4B07-714B-B446-61C8E25BB9EA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9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C200E4-DB8F-CC49-BAC1-D102592B023F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22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05600" y="339725"/>
            <a:ext cx="2420938" cy="5867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274638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600200"/>
            <a:ext cx="8839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fld id="{2DAFE96C-A3CC-A74A-A7E4-E11F44D7A905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2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4000" y="6356350"/>
            <a:ext cx="137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9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image" Target="../media/image17.emf"/><Relationship Id="rId13" Type="http://schemas.openxmlformats.org/officeDocument/2006/relationships/image" Target="../media/image18.emf"/><Relationship Id="rId14" Type="http://schemas.openxmlformats.org/officeDocument/2006/relationships/image" Target="../media/image19.emf"/><Relationship Id="rId1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16.emf"/><Relationship Id="rId14" Type="http://schemas.openxmlformats.org/officeDocument/2006/relationships/image" Target="../media/image26.emf"/><Relationship Id="rId15" Type="http://schemas.openxmlformats.org/officeDocument/2006/relationships/image" Target="../media/image27.emf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emf"/><Relationship Id="rId12" Type="http://schemas.openxmlformats.org/officeDocument/2006/relationships/image" Target="../media/image29.emf"/><Relationship Id="rId13" Type="http://schemas.openxmlformats.org/officeDocument/2006/relationships/image" Target="../media/image30.emf"/><Relationship Id="rId14" Type="http://schemas.openxmlformats.org/officeDocument/2006/relationships/image" Target="../media/image20.emf"/><Relationship Id="rId1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jp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5" Type="http://schemas.openxmlformats.org/officeDocument/2006/relationships/image" Target="../media/image34.gif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8" Type="http://schemas.openxmlformats.org/officeDocument/2006/relationships/image" Target="../media/image37.jpg"/><Relationship Id="rId9" Type="http://schemas.openxmlformats.org/officeDocument/2006/relationships/image" Target="../media/image38.png"/><Relationship Id="rId10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Reactive</a:t>
            </a:r>
            <a:r>
              <a:rPr lang="en-US" dirty="0" smtClean="0"/>
              <a:t>, Proactive</a:t>
            </a:r>
            <a:r>
              <a:rPr lang="en-US" dirty="0" smtClean="0"/>
              <a:t>, </a:t>
            </a:r>
            <a:r>
              <a:rPr lang="en-US" dirty="0" smtClean="0"/>
              <a:t>and </a:t>
            </a:r>
            <a:r>
              <a:rPr lang="en-US" dirty="0" smtClean="0"/>
              <a:t>Passive Learning About Incomplete Actions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Weber </a:t>
            </a:r>
            <a:r>
              <a:rPr lang="en-US" dirty="0" smtClean="0"/>
              <a:t>and Daniel Bryce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9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Passive: learn by doing, similar to RL</a:t>
            </a:r>
          </a:p>
          <a:p>
            <a:r>
              <a:rPr lang="en-US" dirty="0" smtClean="0"/>
              <a:t>Reactive: diagnose ambiguities (due to passiveness) after action</a:t>
            </a:r>
          </a:p>
          <a:p>
            <a:r>
              <a:rPr lang="en-US" dirty="0" smtClean="0"/>
              <a:t>Proactive: learn prior to taking 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3718-1160-6E45-A28A-2383F546EC0A}" type="datetime1">
              <a:rPr lang="en-US" smtClean="0">
                <a:solidFill>
                  <a:prstClr val="white"/>
                </a:solidFill>
              </a:rPr>
              <a:pPr/>
              <a:t>6/13/11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3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305734" y="1223698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Learning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813E-E0D7-D846-8734-79BF3574C6CE}" type="datetime1">
              <a:rPr lang="en-US" smtClean="0"/>
              <a:t>6/12/11</a:t>
            </a:fld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08" y="1760334"/>
            <a:ext cx="767764" cy="27191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1421191" y="1252538"/>
            <a:ext cx="6471477" cy="330200"/>
            <a:chOff x="783022" y="1417638"/>
            <a:chExt cx="6471477" cy="330200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799" y="1417638"/>
              <a:ext cx="5600700" cy="3302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22" y="1417638"/>
              <a:ext cx="912396" cy="330200"/>
            </a:xfrm>
            <a:prstGeom prst="rect">
              <a:avLst/>
            </a:prstGeom>
          </p:spPr>
        </p:pic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3" y="1658464"/>
            <a:ext cx="476592" cy="2206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5734" y="2520435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0" y="2904453"/>
            <a:ext cx="476592" cy="220644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2" idx="4"/>
            <a:endCxn id="16" idx="0"/>
          </p:cNvCxnSpPr>
          <p:nvPr/>
        </p:nvCxnSpPr>
        <p:spPr>
          <a:xfrm>
            <a:off x="862786" y="2281988"/>
            <a:ext cx="0" cy="2384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Oval 32"/>
          <p:cNvSpPr/>
          <p:nvPr/>
        </p:nvSpPr>
        <p:spPr>
          <a:xfrm>
            <a:off x="298759" y="3881139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16" idx="4"/>
            <a:endCxn id="33" idx="0"/>
          </p:cNvCxnSpPr>
          <p:nvPr/>
        </p:nvCxnSpPr>
        <p:spPr>
          <a:xfrm flipH="1">
            <a:off x="855811" y="3578725"/>
            <a:ext cx="6975" cy="302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" y="2281988"/>
            <a:ext cx="241300" cy="2286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08" y="3520579"/>
            <a:ext cx="203200" cy="3429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6" y="4361405"/>
            <a:ext cx="485522" cy="224779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307087" y="5192089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33" idx="4"/>
            <a:endCxn id="55" idx="0"/>
          </p:cNvCxnSpPr>
          <p:nvPr/>
        </p:nvCxnSpPr>
        <p:spPr>
          <a:xfrm>
            <a:off x="855811" y="4939429"/>
            <a:ext cx="8328" cy="252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3" y="4920934"/>
            <a:ext cx="215900" cy="2286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0" y="5632250"/>
            <a:ext cx="485522" cy="224779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63" y="2356352"/>
            <a:ext cx="4229100" cy="7874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5044792"/>
            <a:ext cx="7035800" cy="787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63" y="3754219"/>
            <a:ext cx="5613400" cy="7874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5920179"/>
            <a:ext cx="1193800" cy="3302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22" y="4609229"/>
            <a:ext cx="1193800" cy="3302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63" y="3125097"/>
            <a:ext cx="1193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0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3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7671109" y="1257299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09674" y="1268644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74634" y="1268644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333896" y="1287692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5734" y="1223698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Proactive Learning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813E-E0D7-D846-8734-79BF3574C6CE}" type="datetime1">
              <a:rPr lang="en-US" smtClean="0"/>
              <a:t>6/13/11</a:t>
            </a:fld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1142048"/>
            <a:ext cx="890315" cy="31532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95" y="1252538"/>
            <a:ext cx="5600700" cy="330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18" y="1252538"/>
            <a:ext cx="912396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3" y="1658464"/>
            <a:ext cx="476592" cy="220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8664" y="1912656"/>
            <a:ext cx="81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</a:t>
            </a:r>
            <a:r>
              <a:rPr lang="en-US" baseline="30000" dirty="0" smtClean="0"/>
              <a:t>2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95088" y="1935038"/>
            <a:ext cx="81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1/1</a:t>
            </a:r>
            <a:r>
              <a:rPr lang="en-US" baseline="30000" dirty="0" smtClean="0"/>
              <a:t>2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44963" y="1934121"/>
            <a:ext cx="111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1/2</a:t>
            </a:r>
            <a:r>
              <a:rPr lang="en-US" baseline="30000" dirty="0" smtClean="0"/>
              <a:t>2</a:t>
            </a:r>
            <a:r>
              <a:rPr lang="en-US" dirty="0" smtClean="0"/>
              <a:t>=0.25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713592" y="1934121"/>
            <a:ext cx="111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1/2</a:t>
            </a:r>
            <a:r>
              <a:rPr lang="en-US" baseline="30000" dirty="0" smtClean="0"/>
              <a:t>2</a:t>
            </a:r>
            <a:r>
              <a:rPr lang="en-US" dirty="0" smtClean="0"/>
              <a:t>=0.25</a:t>
            </a:r>
            <a:endParaRPr lang="en-US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17" y="2520998"/>
            <a:ext cx="1892300" cy="330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16" y="2941271"/>
            <a:ext cx="35179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74" y="3397446"/>
            <a:ext cx="4902200" cy="3302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92" y="3800092"/>
            <a:ext cx="6337300" cy="330200"/>
          </a:xfrm>
          <a:prstGeom prst="rect">
            <a:avLst/>
          </a:prstGeom>
        </p:spPr>
      </p:pic>
      <p:cxnSp>
        <p:nvCxnSpPr>
          <p:cNvPr id="23" name="Curved Connector 22"/>
          <p:cNvCxnSpPr>
            <a:stCxn id="28" idx="2"/>
            <a:endCxn id="15" idx="1"/>
          </p:cNvCxnSpPr>
          <p:nvPr/>
        </p:nvCxnSpPr>
        <p:spPr>
          <a:xfrm rot="5400000">
            <a:off x="2135092" y="911071"/>
            <a:ext cx="1059053" cy="2491001"/>
          </a:xfrm>
          <a:prstGeom prst="curvedConnector4">
            <a:avLst>
              <a:gd name="adj1" fmla="val 42205"/>
              <a:gd name="adj2" fmla="val 109177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29" idx="2"/>
            <a:endCxn id="17" idx="1"/>
          </p:cNvCxnSpPr>
          <p:nvPr/>
        </p:nvCxnSpPr>
        <p:spPr>
          <a:xfrm rot="5400000">
            <a:off x="2635799" y="391314"/>
            <a:ext cx="1498374" cy="3931740"/>
          </a:xfrm>
          <a:prstGeom prst="curvedConnector4">
            <a:avLst>
              <a:gd name="adj1" fmla="val 12784"/>
              <a:gd name="adj2" fmla="val 105814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30" idx="2"/>
            <a:endCxn id="20" idx="1"/>
          </p:cNvCxnSpPr>
          <p:nvPr/>
        </p:nvCxnSpPr>
        <p:spPr>
          <a:xfrm rot="5400000">
            <a:off x="3169411" y="-153940"/>
            <a:ext cx="1954549" cy="5478422"/>
          </a:xfrm>
          <a:prstGeom prst="curvedConnector4">
            <a:avLst>
              <a:gd name="adj1" fmla="val 13522"/>
              <a:gd name="adj2" fmla="val 10417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stCxn id="31" idx="2"/>
            <a:endCxn id="21" idx="1"/>
          </p:cNvCxnSpPr>
          <p:nvPr/>
        </p:nvCxnSpPr>
        <p:spPr>
          <a:xfrm rot="5400000">
            <a:off x="3627542" y="-654597"/>
            <a:ext cx="2368540" cy="6871039"/>
          </a:xfrm>
          <a:prstGeom prst="curvedConnector4">
            <a:avLst>
              <a:gd name="adj1" fmla="val 13727"/>
              <a:gd name="adj2" fmla="val 103327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4485281"/>
            <a:ext cx="1193800" cy="3302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4554" y="2323249"/>
            <a:ext cx="3493665" cy="94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4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4114010" y="2734776"/>
            <a:ext cx="1347073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0529" y="2703520"/>
            <a:ext cx="1347073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43433" y="2276030"/>
            <a:ext cx="1163277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5734" y="1223698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</a:t>
            </a:r>
            <a:r>
              <a:rPr lang="en-US" dirty="0" smtClean="0"/>
              <a:t>e/</a:t>
            </a:r>
            <a:r>
              <a:rPr lang="en-US" dirty="0" smtClean="0"/>
              <a:t>Reactive Learning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813E-E0D7-D846-8734-79BF3574C6CE}" type="datetime1">
              <a:rPr lang="en-US" smtClean="0"/>
              <a:t>6/12/11</a:t>
            </a:fld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2" y="1745684"/>
            <a:ext cx="753450" cy="266848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1466522" y="1254036"/>
            <a:ext cx="6471477" cy="330200"/>
            <a:chOff x="783022" y="1417638"/>
            <a:chExt cx="6471477" cy="330200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799" y="1417638"/>
              <a:ext cx="5600700" cy="3302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22" y="1417638"/>
              <a:ext cx="912396" cy="330200"/>
            </a:xfrm>
            <a:prstGeom prst="rect">
              <a:avLst/>
            </a:prstGeom>
          </p:spPr>
        </p:pic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3" y="1658464"/>
            <a:ext cx="476592" cy="2206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5734" y="2520435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0" y="2904453"/>
            <a:ext cx="476592" cy="220644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2" idx="4"/>
            <a:endCxn id="16" idx="0"/>
          </p:cNvCxnSpPr>
          <p:nvPr/>
        </p:nvCxnSpPr>
        <p:spPr>
          <a:xfrm>
            <a:off x="862786" y="2281988"/>
            <a:ext cx="0" cy="2384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" y="2281988"/>
            <a:ext cx="241300" cy="228600"/>
          </a:xfrm>
          <a:prstGeom prst="rect">
            <a:avLst/>
          </a:prstGeom>
        </p:spPr>
      </p:pic>
      <p:cxnSp>
        <p:nvCxnSpPr>
          <p:cNvPr id="35" name="Curved Connector 34"/>
          <p:cNvCxnSpPr>
            <a:stCxn id="3" idx="3"/>
            <a:endCxn id="69" idx="3"/>
          </p:cNvCxnSpPr>
          <p:nvPr/>
        </p:nvCxnSpPr>
        <p:spPr>
          <a:xfrm>
            <a:off x="4506710" y="2445707"/>
            <a:ext cx="2076863" cy="922472"/>
          </a:xfrm>
          <a:prstGeom prst="curvedConnector3">
            <a:avLst>
              <a:gd name="adj1" fmla="val 111007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98759" y="3881139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6" idx="0"/>
          </p:cNvCxnSpPr>
          <p:nvPr/>
        </p:nvCxnSpPr>
        <p:spPr>
          <a:xfrm flipH="1">
            <a:off x="855811" y="3578725"/>
            <a:ext cx="6975" cy="302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08" y="3520579"/>
            <a:ext cx="203200" cy="3429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6" y="4361405"/>
            <a:ext cx="485522" cy="224779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307087" y="5192089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6" idx="4"/>
            <a:endCxn id="46" idx="0"/>
          </p:cNvCxnSpPr>
          <p:nvPr/>
        </p:nvCxnSpPr>
        <p:spPr>
          <a:xfrm>
            <a:off x="855811" y="4939429"/>
            <a:ext cx="8328" cy="252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3" y="4920934"/>
            <a:ext cx="2159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0" y="5632250"/>
            <a:ext cx="485522" cy="224779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22" y="5573524"/>
            <a:ext cx="11938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63" y="4514650"/>
            <a:ext cx="1193800" cy="3302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52" y="3533279"/>
            <a:ext cx="1193800" cy="3302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45" y="2281988"/>
            <a:ext cx="4229100" cy="7874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73" y="3203079"/>
            <a:ext cx="5207000" cy="3302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2" y="4844850"/>
            <a:ext cx="5930900" cy="7874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2" y="3771295"/>
            <a:ext cx="5930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2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29" grpId="0" animBg="1"/>
      <p:bldP spid="3" grpId="0" animBg="1"/>
      <p:bldP spid="16" grpId="0" animBg="1"/>
      <p:bldP spid="36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774634" y="1268644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33896" y="1287692"/>
            <a:ext cx="1152444" cy="33935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5734" y="1223698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</a:t>
            </a:r>
            <a:r>
              <a:rPr lang="en-US" dirty="0" smtClean="0"/>
              <a:t>e/</a:t>
            </a:r>
            <a:r>
              <a:rPr lang="en-US" dirty="0" smtClean="0"/>
              <a:t>Reactive/Proactive Learning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813E-E0D7-D846-8734-79BF3574C6CE}" type="datetime1">
              <a:rPr lang="en-US" smtClean="0"/>
              <a:t>6/12/11</a:t>
            </a:fld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1223698"/>
            <a:ext cx="659775" cy="233671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463118" y="1252538"/>
            <a:ext cx="6471477" cy="330200"/>
            <a:chOff x="783022" y="1417638"/>
            <a:chExt cx="6471477" cy="330200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799" y="1417638"/>
              <a:ext cx="5600700" cy="3302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22" y="1417638"/>
              <a:ext cx="912396" cy="330200"/>
            </a:xfrm>
            <a:prstGeom prst="rect">
              <a:avLst/>
            </a:prstGeom>
          </p:spPr>
        </p:pic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3" y="1658464"/>
            <a:ext cx="476592" cy="2206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305734" y="2520435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0" y="2904453"/>
            <a:ext cx="476592" cy="220644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2" idx="4"/>
            <a:endCxn id="16" idx="0"/>
          </p:cNvCxnSpPr>
          <p:nvPr/>
        </p:nvCxnSpPr>
        <p:spPr>
          <a:xfrm>
            <a:off x="862786" y="2281988"/>
            <a:ext cx="0" cy="2384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" y="2281988"/>
            <a:ext cx="241300" cy="2286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298759" y="3881139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6" idx="0"/>
          </p:cNvCxnSpPr>
          <p:nvPr/>
        </p:nvCxnSpPr>
        <p:spPr>
          <a:xfrm flipH="1">
            <a:off x="855811" y="3578725"/>
            <a:ext cx="6975" cy="302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08" y="3520579"/>
            <a:ext cx="203200" cy="3429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56" y="4361405"/>
            <a:ext cx="485522" cy="224779"/>
          </a:xfrm>
          <a:prstGeom prst="rect">
            <a:avLst/>
          </a:prstGeom>
        </p:spPr>
      </p:pic>
      <p:sp>
        <p:nvSpPr>
          <p:cNvPr id="46" name="Oval 45"/>
          <p:cNvSpPr/>
          <p:nvPr/>
        </p:nvSpPr>
        <p:spPr>
          <a:xfrm>
            <a:off x="307087" y="5192089"/>
            <a:ext cx="1114104" cy="10582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6" idx="4"/>
            <a:endCxn id="46" idx="0"/>
          </p:cNvCxnSpPr>
          <p:nvPr/>
        </p:nvCxnSpPr>
        <p:spPr>
          <a:xfrm>
            <a:off x="855811" y="4939429"/>
            <a:ext cx="8328" cy="252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3" y="4920934"/>
            <a:ext cx="2159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0" y="5632250"/>
            <a:ext cx="485522" cy="224779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95" y="1625416"/>
            <a:ext cx="1892300" cy="3302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02" y="1965205"/>
            <a:ext cx="3517900" cy="330200"/>
          </a:xfrm>
          <a:prstGeom prst="rect">
            <a:avLst/>
          </a:prstGeom>
        </p:spPr>
      </p:pic>
      <p:cxnSp>
        <p:nvCxnSpPr>
          <p:cNvPr id="34" name="Curved Connector 33"/>
          <p:cNvCxnSpPr>
            <a:stCxn id="31" idx="2"/>
            <a:endCxn id="32" idx="3"/>
          </p:cNvCxnSpPr>
          <p:nvPr/>
        </p:nvCxnSpPr>
        <p:spPr>
          <a:xfrm rot="5400000">
            <a:off x="3540272" y="1420669"/>
            <a:ext cx="163471" cy="576223"/>
          </a:xfrm>
          <a:prstGeom prst="curved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0" idx="2"/>
            <a:endCxn id="33" idx="3"/>
          </p:cNvCxnSpPr>
          <p:nvPr/>
        </p:nvCxnSpPr>
        <p:spPr>
          <a:xfrm rot="5400000">
            <a:off x="4897525" y="1676974"/>
            <a:ext cx="522308" cy="384354"/>
          </a:xfrm>
          <a:prstGeom prst="curved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02" y="2647515"/>
            <a:ext cx="3517900" cy="330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63" y="3863479"/>
            <a:ext cx="533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4920934"/>
            <a:ext cx="7645400" cy="3302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22" y="4255984"/>
            <a:ext cx="1193800" cy="3302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95" y="3143088"/>
            <a:ext cx="1193800" cy="3302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91" y="2281988"/>
            <a:ext cx="1193800" cy="3302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522" y="5526829"/>
            <a:ext cx="1193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5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16" grpId="0" animBg="1"/>
      <p:bldP spid="36" grpId="0" animBg="1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thway65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19" r="-25119"/>
          <a:stretch>
            <a:fillRect/>
          </a:stretch>
        </p:blipFill>
        <p:spPr bwMode="auto">
          <a:xfrm>
            <a:off x="3214082" y="2100389"/>
            <a:ext cx="7573963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5" name="Picture 4" descr="Image for 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" y="4310189"/>
            <a:ext cx="5562600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 descr="how-it-works-laser-prin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10426" r="6056" b="6729"/>
          <a:stretch>
            <a:fillRect/>
          </a:stretch>
        </p:blipFill>
        <p:spPr bwMode="auto">
          <a:xfrm>
            <a:off x="6490682" y="500189"/>
            <a:ext cx="267970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5" descr="2x2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39232" r="29516" b="39723"/>
          <a:stretch/>
        </p:blipFill>
        <p:spPr bwMode="auto">
          <a:xfrm>
            <a:off x="242282" y="1414589"/>
            <a:ext cx="41529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8" name="Content Placeholder 3" descr="hobo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5" t="9461" r="7034" b="10638"/>
          <a:stretch/>
        </p:blipFill>
        <p:spPr bwMode="auto">
          <a:xfrm>
            <a:off x="394682" y="2252789"/>
            <a:ext cx="700088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375882" y="1566989"/>
            <a:ext cx="1698625" cy="655638"/>
            <a:chOff x="5029200" y="2514600"/>
            <a:chExt cx="3435026" cy="1240509"/>
          </a:xfrm>
        </p:grpSpPr>
        <p:pic>
          <p:nvPicPr>
            <p:cNvPr id="10" name="Content Placeholder 6" descr="dicencards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" t="2738" r="1361" b="9146"/>
            <a:stretch/>
          </p:blipFill>
          <p:spPr bwMode="auto">
            <a:xfrm>
              <a:off x="5029200" y="2514600"/>
              <a:ext cx="1024088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1" name="Content Placeholder 10" descr="Road_Stake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18070"/>
            <a:stretch/>
          </p:blipFill>
          <p:spPr bwMode="auto">
            <a:xfrm>
              <a:off x="6172068" y="2514600"/>
              <a:ext cx="443022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2" name="Content Placeholder 12" descr="BIndleStiff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" t="7585" r="1870" b="2812"/>
            <a:stretch/>
          </p:blipFill>
          <p:spPr bwMode="auto">
            <a:xfrm>
              <a:off x="5106247" y="3352620"/>
              <a:ext cx="879623" cy="330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3" name="Content Placeholder 15" descr="Blanket Photo One of a Kin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" t="13923" r="2723" b="11324"/>
            <a:stretch/>
          </p:blipFill>
          <p:spPr bwMode="auto">
            <a:xfrm>
              <a:off x="6704979" y="2589692"/>
              <a:ext cx="751211" cy="597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4" name="Content Placeholder 19" descr="rag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5" r="-745" b="1918"/>
            <a:stretch/>
          </p:blipFill>
          <p:spPr bwMode="auto">
            <a:xfrm>
              <a:off x="7542870" y="2589692"/>
              <a:ext cx="921356" cy="549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15" name="Picture 14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3528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394682" y="1566989"/>
            <a:ext cx="1698625" cy="655638"/>
            <a:chOff x="1219200" y="2514600"/>
            <a:chExt cx="3435026" cy="1240509"/>
          </a:xfrm>
        </p:grpSpPr>
        <p:pic>
          <p:nvPicPr>
            <p:cNvPr id="20" name="Content Placeholder 6" descr="dicencards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" t="2738" r="1361" b="9146"/>
            <a:stretch/>
          </p:blipFill>
          <p:spPr bwMode="auto">
            <a:xfrm>
              <a:off x="1219200" y="2514600"/>
              <a:ext cx="1024088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1" name="Content Placeholder 10" descr="Road_Stake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18070"/>
            <a:stretch/>
          </p:blipFill>
          <p:spPr bwMode="auto">
            <a:xfrm>
              <a:off x="2362068" y="2514600"/>
              <a:ext cx="443022" cy="6848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2" name="Content Placeholder 12" descr="BIndleStiff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" t="7585" r="1870" b="2812"/>
            <a:stretch/>
          </p:blipFill>
          <p:spPr bwMode="auto">
            <a:xfrm>
              <a:off x="1296247" y="3352620"/>
              <a:ext cx="879623" cy="330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3" name="Content Placeholder 15" descr="Blanket Photo One of a Kin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" t="13923" r="2723" b="11324"/>
            <a:stretch/>
          </p:blipFill>
          <p:spPr bwMode="auto">
            <a:xfrm>
              <a:off x="2894979" y="2589692"/>
              <a:ext cx="751211" cy="5977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4" name="Content Placeholder 19" descr="rag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5" r="-745" b="1918"/>
            <a:stretch/>
          </p:blipFill>
          <p:spPr bwMode="auto">
            <a:xfrm>
              <a:off x="3732870" y="2589692"/>
              <a:ext cx="921356" cy="549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5" name="Picture 24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33528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3200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461482" y="2481389"/>
            <a:ext cx="1905000" cy="685800"/>
            <a:chOff x="3124200" y="4267200"/>
            <a:chExt cx="3853826" cy="1298122"/>
          </a:xfrm>
        </p:grpSpPr>
        <p:pic>
          <p:nvPicPr>
            <p:cNvPr id="30" name="Content Placeholder 10" descr="Road_Stake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18070"/>
            <a:stretch/>
          </p:blipFill>
          <p:spPr bwMode="auto">
            <a:xfrm>
              <a:off x="4190425" y="4420451"/>
              <a:ext cx="443190" cy="685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1" name="Content Placeholder 12" descr="BIndleStiff.png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" t="7585" r="1870" b="2812"/>
            <a:stretch/>
          </p:blipFill>
          <p:spPr bwMode="auto">
            <a:xfrm>
              <a:off x="3124200" y="4648825"/>
              <a:ext cx="879957" cy="330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2" name="Content Placeholder 15" descr="Blanket Photo One of a Kin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" t="13923" r="2723" b="11324"/>
            <a:stretch/>
          </p:blipFill>
          <p:spPr bwMode="auto">
            <a:xfrm>
              <a:off x="5105710" y="4495573"/>
              <a:ext cx="748284" cy="597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3" name="Content Placeholder 19" descr="rags.jp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5" r="-745" b="1918"/>
            <a:stretch/>
          </p:blipFill>
          <p:spPr bwMode="auto">
            <a:xfrm>
              <a:off x="5943916" y="4495573"/>
              <a:ext cx="921708" cy="54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34" name="Picture 33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4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5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" descr="QuestionMa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5105400"/>
              <a:ext cx="304780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Straight Arrow Connector 37"/>
            <p:cNvCxnSpPr/>
            <p:nvPr/>
          </p:nvCxnSpPr>
          <p:spPr bwMode="auto">
            <a:xfrm>
              <a:off x="3124200" y="4267200"/>
              <a:ext cx="385382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3124200" y="5562318"/>
              <a:ext cx="3735001" cy="300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0" name="Date Placeholder 3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D087A-B5D1-0D4C-BB12-F11134497357}" type="datetime1">
              <a:rPr lang="en-US" smtClean="0"/>
              <a:t>6/11/11</a:t>
            </a:fld>
            <a:endParaRPr lang="en-US"/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7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-12912" b="-1291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3718-1160-6E45-A28A-2383F546EC0A}" type="datetime1">
              <a:rPr lang="en-US" smtClean="0">
                <a:solidFill>
                  <a:prstClr val="white"/>
                </a:solidFill>
              </a:rPr>
              <a:pPr/>
              <a:t>6/12/11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3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23767" b="-2376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3718-1160-6E45-A28A-2383F546EC0A}" type="datetime1">
              <a:rPr lang="en-US" smtClean="0">
                <a:solidFill>
                  <a:prstClr val="white"/>
                </a:solidFill>
              </a:rPr>
              <a:pPr/>
              <a:t>6/12/11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9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Multiple Learning Options</a:t>
            </a:r>
          </a:p>
          <a:p>
            <a:pPr lvl="1"/>
            <a:r>
              <a:rPr lang="en-US" dirty="0" smtClean="0"/>
              <a:t>Passively learn by execution</a:t>
            </a:r>
          </a:p>
          <a:p>
            <a:pPr lvl="1"/>
            <a:r>
              <a:rPr lang="en-US" dirty="0" smtClean="0"/>
              <a:t>Proactively learn by asking</a:t>
            </a:r>
          </a:p>
          <a:p>
            <a:pPr lvl="1"/>
            <a:r>
              <a:rPr lang="en-US" dirty="0" smtClean="0"/>
              <a:t>Reactively learn by diagnosing through asking</a:t>
            </a:r>
          </a:p>
          <a:p>
            <a:r>
              <a:rPr lang="en-US" dirty="0" smtClean="0"/>
              <a:t>How to combine?</a:t>
            </a:r>
          </a:p>
          <a:p>
            <a:pPr lvl="1"/>
            <a:r>
              <a:rPr lang="en-US" dirty="0" smtClean="0"/>
              <a:t>Passive Only: No questions, high failure</a:t>
            </a:r>
          </a:p>
          <a:p>
            <a:pPr lvl="1"/>
            <a:r>
              <a:rPr lang="en-US" dirty="0" smtClean="0"/>
              <a:t>Passive/Reactive: Few questions, high failure</a:t>
            </a:r>
          </a:p>
          <a:p>
            <a:pPr lvl="1"/>
            <a:r>
              <a:rPr lang="en-US" dirty="0" smtClean="0"/>
              <a:t>Proactive Only: Many questions,  low failure</a:t>
            </a:r>
          </a:p>
          <a:p>
            <a:pPr lvl="1"/>
            <a:r>
              <a:rPr lang="en-US" dirty="0" smtClean="0"/>
              <a:t>Proactive/Reactive/Passive: Med. Questions, Med. Failure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3718-1160-6E45-A28A-2383F546EC0A}" type="datetime1">
              <a:rPr lang="en-US" smtClean="0">
                <a:solidFill>
                  <a:prstClr val="white"/>
                </a:solidFill>
              </a:rPr>
              <a:pPr/>
              <a:t>6/12/11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6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Come see talk on planner during main session!</a:t>
            </a:r>
          </a:p>
          <a:p>
            <a:r>
              <a:rPr lang="en-US" dirty="0" smtClean="0"/>
              <a:t>Source Code and generators available on web!</a:t>
            </a:r>
          </a:p>
          <a:p>
            <a:pPr lvl="1"/>
            <a:r>
              <a:rPr lang="en-US" sz="2400" dirty="0"/>
              <a:t>http:/</a:t>
            </a:r>
            <a:r>
              <a:rPr lang="en-US" sz="2400" dirty="0" smtClean="0"/>
              <a:t>/</a:t>
            </a:r>
            <a:r>
              <a:rPr lang="en-US" sz="2400" dirty="0" err="1" smtClean="0"/>
              <a:t>www.cs.usu.edu</a:t>
            </a:r>
            <a:r>
              <a:rPr lang="en-US" sz="2400" dirty="0"/>
              <a:t>/~</a:t>
            </a:r>
            <a:r>
              <a:rPr lang="en-US" sz="2400" dirty="0" err="1"/>
              <a:t>danbryce</a:t>
            </a:r>
            <a:r>
              <a:rPr lang="en-US" sz="2400" dirty="0"/>
              <a:t>/software/</a:t>
            </a:r>
            <a:r>
              <a:rPr lang="en-US" sz="2400" dirty="0" err="1"/>
              <a:t>default.jar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3718-1160-6E45-A28A-2383F546EC0A}" type="datetime1">
              <a:rPr lang="en-US" smtClean="0">
                <a:solidFill>
                  <a:prstClr val="white"/>
                </a:solidFill>
              </a:rPr>
              <a:pPr/>
              <a:t>6/13/11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7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1" b="-12885"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34340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Train Agents cheaply</a:t>
            </a:r>
          </a:p>
          <a:p>
            <a:r>
              <a:rPr lang="en-US" dirty="0" smtClean="0"/>
              <a:t>Perfect Knowledge Engineering is </a:t>
            </a:r>
            <a:r>
              <a:rPr lang="en-US" dirty="0" smtClean="0"/>
              <a:t>Costly</a:t>
            </a:r>
          </a:p>
          <a:p>
            <a:r>
              <a:rPr lang="en-US" dirty="0" smtClean="0"/>
              <a:t>Asking lots of questions is annoying</a:t>
            </a:r>
            <a:endParaRPr lang="en-US" dirty="0" smtClean="0"/>
          </a:p>
          <a:p>
            <a:r>
              <a:rPr lang="en-US" dirty="0" smtClean="0"/>
              <a:t>Plan and Act with Incomplete Domain Knowledge</a:t>
            </a:r>
          </a:p>
          <a:p>
            <a:r>
              <a:rPr lang="en-US" dirty="0" smtClean="0"/>
              <a:t>Focus on Incomplete Actions, but complete set of Propositions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3808-DEDF-A14B-893B-25C13F03BCFF}" type="datetime1">
              <a:rPr lang="en-US" smtClean="0">
                <a:solidFill>
                  <a:prstClr val="white"/>
                </a:solidFill>
              </a:rPr>
              <a:pPr/>
              <a:t>6/11/11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9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Incomplete Domain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STRIPS: (P,A,I,G)</a:t>
            </a:r>
          </a:p>
          <a:p>
            <a:pPr lvl="1"/>
            <a:r>
              <a:rPr lang="en-US" dirty="0" smtClean="0"/>
              <a:t>P: Set of propositions</a:t>
            </a:r>
          </a:p>
          <a:p>
            <a:pPr lvl="1"/>
            <a:r>
              <a:rPr lang="en-US" dirty="0" smtClean="0"/>
              <a:t>A: Incomplete Actions</a:t>
            </a:r>
          </a:p>
          <a:p>
            <a:pPr lvl="2"/>
            <a:r>
              <a:rPr lang="en-US" dirty="0" smtClean="0"/>
              <a:t>Known: Preconditions, Adds, Deletes</a:t>
            </a:r>
          </a:p>
          <a:p>
            <a:pPr lvl="2"/>
            <a:r>
              <a:rPr lang="en-US" dirty="0" smtClean="0">
                <a:solidFill>
                  <a:srgbClr val="DA1F28"/>
                </a:solidFill>
              </a:rPr>
              <a:t>Possible: Preconditions, Adds, Deletes</a:t>
            </a:r>
          </a:p>
          <a:p>
            <a:pPr lvl="2"/>
            <a:r>
              <a:rPr lang="en-US" dirty="0" smtClean="0"/>
              <a:t>Impossible</a:t>
            </a:r>
            <a:r>
              <a:rPr lang="en-US" dirty="0"/>
              <a:t>: Preconditions, Adds, Deletes</a:t>
            </a:r>
          </a:p>
          <a:p>
            <a:pPr lvl="1"/>
            <a:r>
              <a:rPr lang="en-US" dirty="0" smtClean="0"/>
              <a:t>I: Initial State</a:t>
            </a:r>
          </a:p>
          <a:p>
            <a:pPr lvl="1"/>
            <a:r>
              <a:rPr lang="en-US" dirty="0" smtClean="0"/>
              <a:t>G: Goal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E270-4FF3-B842-882A-EB3F59B7111E}" type="datetime1">
              <a:rPr lang="en-US" smtClean="0"/>
              <a:t>6/11/11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3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PARC Printer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3344" y="1311729"/>
            <a:ext cx="85682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(:action HtmOverBlack-Move-A4</a:t>
            </a:r>
          </a:p>
          <a:p>
            <a:r>
              <a:rPr lang="en-US" sz="2400" i="1" dirty="0"/>
              <a:t> :parameters ( ?sheet - </a:t>
            </a:r>
            <a:r>
              <a:rPr lang="en-US" sz="2400" i="1" dirty="0" err="1"/>
              <a:t>sheet_t</a:t>
            </a:r>
            <a:r>
              <a:rPr lang="en-US" sz="2400" i="1" dirty="0"/>
              <a:t> )</a:t>
            </a:r>
          </a:p>
          <a:p>
            <a:r>
              <a:rPr lang="en-US" sz="2400" i="1" dirty="0"/>
              <a:t> :precondition (and (clear) (Available </a:t>
            </a:r>
            <a:r>
              <a:rPr lang="en-US" sz="2400" i="1" dirty="0" err="1"/>
              <a:t>HtmOverBlack</a:t>
            </a:r>
            <a:r>
              <a:rPr lang="en-US" sz="2400" i="1" dirty="0"/>
              <a:t>-RSRC)</a:t>
            </a:r>
          </a:p>
          <a:p>
            <a:r>
              <a:rPr lang="nl-NL" sz="2400" i="1" dirty="0"/>
              <a:t>                    (</a:t>
            </a:r>
            <a:r>
              <a:rPr lang="nl-NL" sz="2400" i="1" dirty="0" err="1"/>
              <a:t>Sheetsize</a:t>
            </a:r>
            <a:r>
              <a:rPr lang="nl-NL" sz="2400" i="1" dirty="0"/>
              <a:t> ?sheet A4)</a:t>
            </a:r>
          </a:p>
          <a:p>
            <a:r>
              <a:rPr lang="nl-NL" sz="2400" i="1" dirty="0"/>
              <a:t>                    (</a:t>
            </a:r>
            <a:r>
              <a:rPr lang="nl-NL" sz="2400" i="1" dirty="0" err="1"/>
              <a:t>Location</a:t>
            </a:r>
            <a:r>
              <a:rPr lang="nl-NL" sz="2400" i="1" dirty="0"/>
              <a:t> ?sheet </a:t>
            </a:r>
            <a:r>
              <a:rPr lang="nl-NL" sz="2400" i="1" dirty="0" err="1"/>
              <a:t>HtmOverBlack_Entry-EndCap_Exit</a:t>
            </a:r>
            <a:r>
              <a:rPr lang="nl-NL" sz="2400" i="1" dirty="0"/>
              <a:t>))</a:t>
            </a:r>
          </a:p>
          <a:p>
            <a:r>
              <a:rPr lang="nl-NL" sz="2400" i="1" dirty="0"/>
              <a:t> :effect (</a:t>
            </a:r>
            <a:r>
              <a:rPr lang="nl-NL" sz="2400" i="1" dirty="0" err="1"/>
              <a:t>and</a:t>
            </a:r>
            <a:r>
              <a:rPr lang="nl-NL" sz="2400" i="1" dirty="0"/>
              <a:t> (</a:t>
            </a:r>
            <a:r>
              <a:rPr lang="nl-NL" sz="2400" i="1" dirty="0" err="1"/>
              <a:t>not</a:t>
            </a:r>
            <a:r>
              <a:rPr lang="nl-NL" sz="2400" i="1" dirty="0"/>
              <a:t> (</a:t>
            </a:r>
            <a:r>
              <a:rPr lang="nl-NL" sz="2400" i="1" dirty="0" err="1"/>
              <a:t>Available</a:t>
            </a:r>
            <a:r>
              <a:rPr lang="nl-NL" sz="2400" i="1" dirty="0"/>
              <a:t> </a:t>
            </a:r>
            <a:r>
              <a:rPr lang="nl-NL" sz="2400" i="1" dirty="0" err="1"/>
              <a:t>HtmOverBlack</a:t>
            </a:r>
            <a:r>
              <a:rPr lang="nl-NL" sz="2400" i="1" dirty="0"/>
              <a:t>-RSRC))</a:t>
            </a:r>
          </a:p>
          <a:p>
            <a:r>
              <a:rPr lang="nl-NL" sz="2400" i="1" dirty="0"/>
              <a:t>              (</a:t>
            </a:r>
            <a:r>
              <a:rPr lang="nl-NL" sz="2400" i="1" dirty="0" err="1"/>
              <a:t>Location</a:t>
            </a:r>
            <a:r>
              <a:rPr lang="nl-NL" sz="2400" i="1" dirty="0"/>
              <a:t> ?sheet </a:t>
            </a:r>
            <a:r>
              <a:rPr lang="nl-NL" sz="2400" i="1" dirty="0" err="1"/>
              <a:t>HtmOverBlack_Exit-Down_TopEntry</a:t>
            </a:r>
            <a:r>
              <a:rPr lang="nl-NL" sz="2400" i="1" dirty="0"/>
              <a:t>)</a:t>
            </a:r>
          </a:p>
          <a:p>
            <a:r>
              <a:rPr lang="nl-NL" sz="2400" i="1" dirty="0"/>
              <a:t>              (</a:t>
            </a:r>
            <a:r>
              <a:rPr lang="nl-NL" sz="2400" i="1" dirty="0" err="1"/>
              <a:t>not</a:t>
            </a:r>
            <a:r>
              <a:rPr lang="nl-NL" sz="2400" i="1" dirty="0"/>
              <a:t> (</a:t>
            </a:r>
            <a:r>
              <a:rPr lang="nl-NL" sz="2400" i="1" dirty="0" err="1"/>
              <a:t>Location</a:t>
            </a:r>
            <a:r>
              <a:rPr lang="nl-NL" sz="2400" i="1" dirty="0"/>
              <a:t> ?sheet </a:t>
            </a:r>
            <a:r>
              <a:rPr lang="nl-NL" sz="2400" i="1" dirty="0" err="1"/>
              <a:t>HtmOverBlack_Entry-EndCap_Exit</a:t>
            </a:r>
            <a:r>
              <a:rPr lang="nl-NL" sz="2400" i="1" dirty="0"/>
              <a:t>))</a:t>
            </a:r>
          </a:p>
          <a:p>
            <a:r>
              <a:rPr lang="nl-NL" sz="2400" i="1" dirty="0"/>
              <a:t>              (</a:t>
            </a:r>
            <a:r>
              <a:rPr lang="nl-NL" sz="2400" i="1" dirty="0" err="1"/>
              <a:t>Available</a:t>
            </a:r>
            <a:r>
              <a:rPr lang="nl-NL" sz="2400" i="1" dirty="0"/>
              <a:t> </a:t>
            </a:r>
            <a:r>
              <a:rPr lang="nl-NL" sz="2400" i="1" dirty="0" err="1"/>
              <a:t>HtmOverBlack</a:t>
            </a:r>
            <a:r>
              <a:rPr lang="nl-NL" sz="2400" i="1" dirty="0"/>
              <a:t>-RSRC))</a:t>
            </a:r>
          </a:p>
          <a:p>
            <a:r>
              <a:rPr lang="nl-NL" sz="2400" i="1" dirty="0"/>
              <a:t> </a:t>
            </a:r>
            <a:r>
              <a:rPr lang="nl-NL" sz="2400" i="1" dirty="0">
                <a:solidFill>
                  <a:srgbClr val="DA1F28"/>
                </a:solidFill>
              </a:rPr>
              <a:t>:</a:t>
            </a:r>
            <a:r>
              <a:rPr lang="nl-NL" sz="2400" i="1" dirty="0" err="1">
                <a:solidFill>
                  <a:srgbClr val="DA1F28"/>
                </a:solidFill>
              </a:rPr>
              <a:t>poss</a:t>
            </a:r>
            <a:r>
              <a:rPr lang="nl-NL" sz="2400" i="1" dirty="0">
                <a:solidFill>
                  <a:srgbClr val="DA1F28"/>
                </a:solidFill>
              </a:rPr>
              <a:t>-effect (</a:t>
            </a:r>
            <a:r>
              <a:rPr lang="nl-NL" sz="2400" i="1" dirty="0" err="1">
                <a:solidFill>
                  <a:srgbClr val="DA1F28"/>
                </a:solidFill>
              </a:rPr>
              <a:t>and</a:t>
            </a:r>
            <a:r>
              <a:rPr lang="nl-NL" sz="2400" i="1" dirty="0">
                <a:solidFill>
                  <a:srgbClr val="DA1F28"/>
                </a:solidFill>
              </a:rPr>
              <a:t> (</a:t>
            </a:r>
            <a:r>
              <a:rPr lang="nl-NL" sz="2400" i="1" dirty="0" err="1">
                <a:solidFill>
                  <a:srgbClr val="DA1F28"/>
                </a:solidFill>
              </a:rPr>
              <a:t>not</a:t>
            </a:r>
            <a:r>
              <a:rPr lang="nl-NL" sz="2400" i="1" dirty="0">
                <a:solidFill>
                  <a:srgbClr val="DA1F28"/>
                </a:solidFill>
              </a:rPr>
              <a:t> (</a:t>
            </a:r>
            <a:r>
              <a:rPr lang="nl-NL" sz="2400" i="1" dirty="0" err="1">
                <a:solidFill>
                  <a:srgbClr val="DA1F28"/>
                </a:solidFill>
              </a:rPr>
              <a:t>clear</a:t>
            </a:r>
            <a:r>
              <a:rPr lang="nl-NL" sz="2400" i="1" dirty="0">
                <a:solidFill>
                  <a:srgbClr val="DA1F28"/>
                </a:solidFill>
              </a:rPr>
              <a:t>))</a:t>
            </a:r>
            <a:r>
              <a:rPr lang="nl-NL" sz="2400" i="1" dirty="0"/>
              <a:t>))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0F681-AEF5-8349-BE99-814E79402F80}" type="datetime1">
              <a:rPr lang="en-US" smtClean="0"/>
              <a:t>6/11/11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8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Failure Explanation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4952" r="-495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3718-1160-6E45-A28A-2383F546EC0A}" type="datetime1">
              <a:rPr lang="en-US" smtClean="0">
                <a:solidFill>
                  <a:prstClr val="white"/>
                </a:solidFill>
              </a:rPr>
              <a:pPr/>
              <a:t>6/12/11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39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Failure Explanations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537313" y="3634167"/>
            <a:ext cx="838930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Propositions 		= {</a:t>
            </a:r>
            <a:r>
              <a:rPr lang="en-US" sz="1800" dirty="0" err="1"/>
              <a:t>p,q,r,g</a:t>
            </a:r>
            <a:r>
              <a:rPr lang="en-US" sz="1800" dirty="0"/>
              <a:t>}		</a:t>
            </a:r>
          </a:p>
          <a:p>
            <a:pPr eaLnBrk="1" hangingPunct="1"/>
            <a:r>
              <a:rPr lang="en-US" sz="1800" dirty="0"/>
              <a:t>Incomplete Actions 	= {</a:t>
            </a:r>
            <a:r>
              <a:rPr lang="en-US" sz="1800" dirty="0" err="1"/>
              <a:t>a,b,c</a:t>
            </a:r>
            <a:r>
              <a:rPr lang="en-US" sz="1800" dirty="0"/>
              <a:t>} 	</a:t>
            </a:r>
          </a:p>
          <a:p>
            <a:pPr eaLnBrk="1" hangingPunct="1"/>
            <a:r>
              <a:rPr lang="en-US" sz="1800" dirty="0"/>
              <a:t>Initial State 		= {p, q}		</a:t>
            </a:r>
          </a:p>
          <a:p>
            <a:pPr eaLnBrk="1" hangingPunct="1"/>
            <a:r>
              <a:rPr lang="en-US" sz="1800" dirty="0"/>
              <a:t>Goal 			= {g}</a:t>
            </a:r>
          </a:p>
          <a:p>
            <a:pPr eaLnBrk="1" hangingPunct="1"/>
            <a:r>
              <a:rPr lang="en-US" sz="1800" dirty="0"/>
              <a:t>Incomplete Features 	= {pre(a, r), add(a, r), del(a, p), del(b, q), pre(c, q)}</a:t>
            </a:r>
          </a:p>
          <a:p>
            <a:pPr eaLnBrk="1" hangingPunct="1"/>
            <a:r>
              <a:rPr lang="en-US" sz="1800" dirty="0"/>
              <a:t>Complete Features:	pre(a) = {p, q};</a:t>
            </a:r>
          </a:p>
          <a:p>
            <a:pPr eaLnBrk="1" hangingPunct="1"/>
            <a:r>
              <a:rPr lang="en-US" sz="1800" dirty="0"/>
              <a:t>			pre(b) = {r}, add(b) = {r};</a:t>
            </a:r>
          </a:p>
          <a:p>
            <a:pPr eaLnBrk="1" hangingPunct="1"/>
            <a:r>
              <a:rPr lang="en-US" sz="1800" dirty="0"/>
              <a:t>			pre(c) = {r}, add(c) = {g}.</a:t>
            </a:r>
          </a:p>
          <a:p>
            <a:pPr eaLnBrk="1" hangingPunct="1"/>
            <a:r>
              <a:rPr lang="en-US" sz="1800" dirty="0"/>
              <a:t>State Sequence: 	(s0 = {</a:t>
            </a:r>
            <a:r>
              <a:rPr lang="en-US" sz="1800" dirty="0" err="1"/>
              <a:t>p,q</a:t>
            </a:r>
            <a:r>
              <a:rPr lang="en-US" sz="1800" dirty="0"/>
              <a:t>}, s1 = {</a:t>
            </a:r>
            <a:r>
              <a:rPr lang="en-US" sz="1800" dirty="0" err="1"/>
              <a:t>p,q,r</a:t>
            </a:r>
            <a:r>
              <a:rPr lang="en-US" sz="1800" dirty="0"/>
              <a:t>}, s2 = {</a:t>
            </a:r>
            <a:r>
              <a:rPr lang="en-US" sz="1800" dirty="0" err="1"/>
              <a:t>q,r</a:t>
            </a:r>
            <a:r>
              <a:rPr lang="en-US" sz="1800" dirty="0"/>
              <a:t>}, s3 = {</a:t>
            </a:r>
            <a:r>
              <a:rPr lang="en-US" sz="1800" dirty="0" err="1"/>
              <a:t>q,r,g</a:t>
            </a:r>
            <a:r>
              <a:rPr lang="en-US" sz="1800" dirty="0"/>
              <a:t>}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EB12-7994-5F4A-8943-73CFC2F52D15}" type="datetime1">
              <a:rPr lang="en-US" smtClean="0"/>
              <a:t>6/13/11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Weber and Bryce - ICAPS'11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039"/>
            <a:ext cx="9144000" cy="19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6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300" dirty="0"/>
              <a:t>System 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489" y="1599640"/>
            <a:ext cx="4038023" cy="4527176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 sz="2800"/>
          </a:p>
          <a:p>
            <a:pPr eaLnBrk="1" hangingPunct="1">
              <a:buFontTx/>
              <a:buNone/>
              <a:defRPr/>
            </a:pPr>
            <a:endParaRPr lang="en-US" sz="2800"/>
          </a:p>
        </p:txBody>
      </p:sp>
      <p:pic>
        <p:nvPicPr>
          <p:cNvPr id="3085" name="Picture 13" descr="GD KA for ID SA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909" y="1277471"/>
            <a:ext cx="8201603" cy="48899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65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Observations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3718-1160-6E45-A28A-2383F546EC0A}" type="datetime1">
              <a:rPr lang="en-US" smtClean="0">
                <a:solidFill>
                  <a:prstClr val="white"/>
                </a:solidFill>
              </a:rPr>
              <a:pPr/>
              <a:t>6/12/11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34581" b="-345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943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Observations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1722" r="-2172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3718-1160-6E45-A28A-2383F546EC0A}" type="datetime1">
              <a:rPr lang="en-US" smtClean="0">
                <a:solidFill>
                  <a:prstClr val="white"/>
                </a:solidFill>
              </a:rPr>
              <a:pPr/>
              <a:t>6/12/11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Weber and Bryce - ICAPS'11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09B6-15C3-FD42-B738-E0724CB5213C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1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SU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3926</TotalTime>
  <Words>797</Words>
  <Application>Microsoft Macintosh PowerPoint</Application>
  <PresentationFormat>On-screen Show (4:3)</PresentationFormat>
  <Paragraphs>147</Paragraphs>
  <Slides>19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USU</vt:lpstr>
      <vt:lpstr>Reactive, Proactive, and Passive Learning About Incomplete Actions</vt:lpstr>
      <vt:lpstr>Motivation</vt:lpstr>
      <vt:lpstr>Anatomy of an Incomplete Domain</vt:lpstr>
      <vt:lpstr>PARC Printer</vt:lpstr>
      <vt:lpstr>Plan Failure Explanation</vt:lpstr>
      <vt:lpstr>Plan Failure Explanations</vt:lpstr>
      <vt:lpstr>System Overview</vt:lpstr>
      <vt:lpstr>Filtering Observations</vt:lpstr>
      <vt:lpstr>Filtering Observations</vt:lpstr>
      <vt:lpstr>Types of Learning</vt:lpstr>
      <vt:lpstr>Passive Learning</vt:lpstr>
      <vt:lpstr>Proactive Learning</vt:lpstr>
      <vt:lpstr>Passive/Reactive Learning</vt:lpstr>
      <vt:lpstr>Passive/Reactive/Proactive Learning</vt:lpstr>
      <vt:lpstr>Domains</vt:lpstr>
      <vt:lpstr>Results</vt:lpstr>
      <vt:lpstr>Results</vt:lpstr>
      <vt:lpstr>Summary</vt:lpstr>
      <vt:lpstr>Thanks</vt:lpstr>
    </vt:vector>
  </TitlesOfParts>
  <Company>Utah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Bryce</dc:creator>
  <cp:lastModifiedBy>Daniel Bryce</cp:lastModifiedBy>
  <cp:revision>27</cp:revision>
  <dcterms:created xsi:type="dcterms:W3CDTF">2011-06-08T21:09:11Z</dcterms:created>
  <dcterms:modified xsi:type="dcterms:W3CDTF">2011-06-13T05:46:30Z</dcterms:modified>
</cp:coreProperties>
</file>